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2" Type="http://schemas.openxmlformats.org/officeDocument/2006/relationships/font" Target="fonts/SourceSansPro-regular.fntdata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bfc9b48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bfc9b48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0bfc9b48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0bfc9b48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664972d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664972d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df2e99f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df2e99f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be82581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be82581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df2e99f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df2e99f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64972d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64972d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64972d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64972d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df2e99fb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df2e99fb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4be82581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4be82581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4be82581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4be82581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62930c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62930c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bf128ef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bf128ef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4be82581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4be82581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be82581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4be82581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f2e99f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df2e99f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a5070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a5070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3a50702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3a50702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a50702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3a50702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b5990e5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b5990e5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4be82581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4be8258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0bfc9b48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0bfc9b48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0bfc9b48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0bfc9b48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0bfc9b48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0bfc9b4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0bfc9b48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0bfc9b48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bdf8adf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bdf8adf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0bfc9b48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0bfc9b48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aA-_a8ODF6D93LU5_8HQzDEfG0RPSeoB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EEIA 2022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53150" y="264475"/>
            <a:ext cx="881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latin typeface="Raleway"/>
                <a:ea typeface="Raleway"/>
                <a:cs typeface="Raleway"/>
                <a:sym typeface="Raleway"/>
              </a:rPr>
              <a:t>Vision par ordinateur</a:t>
            </a:r>
            <a:endParaRPr b="1" sz="4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latin typeface="Raleway"/>
                <a:ea typeface="Raleway"/>
                <a:cs typeface="Raleway"/>
                <a:sym typeface="Raleway"/>
              </a:rPr>
              <a:t>Classification d’images grâce au Deep learning</a:t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 vision intelligente, pleine de sens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09925" y="1378650"/>
            <a:ext cx="8620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Nous sommes capable de donner du sens à ce qu’on voit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Une banane à chair violette n’est pas naturelle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Un être humain à </a:t>
            </a: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quatre</a:t>
            </a: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 pieds n’est pas réaliste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311025" y="3388575"/>
            <a:ext cx="8620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Est-ce que la vision par ordinateur sera à la hauteur ?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Comment donner du sens aux images ?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La vision par ordinateur est t-elle plus objective ?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125" y="2864275"/>
            <a:ext cx="1972875" cy="13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Classification VS Segmentation</a:t>
            </a:r>
            <a:endParaRPr b="1" sz="2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50509" l="0" r="-2082" t="0"/>
          <a:stretch/>
        </p:blipFill>
        <p:spPr>
          <a:xfrm>
            <a:off x="152400" y="1363500"/>
            <a:ext cx="4285534" cy="263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49471"/>
          <a:stretch/>
        </p:blipFill>
        <p:spPr>
          <a:xfrm>
            <a:off x="4572000" y="1321019"/>
            <a:ext cx="4178200" cy="267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13125" y="1933175"/>
            <a:ext cx="9144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2"/>
                </a:solidFill>
              </a:rPr>
              <a:t>Deep learning en vision par ordinateur</a:t>
            </a:r>
            <a:endParaRPr sz="3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13125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143625" y="144325"/>
            <a:ext cx="8883000" cy="141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131200" y="594675"/>
            <a:ext cx="8942400" cy="4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Classification d’images avec un perceptron multi-couches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Les entrées sont des descripteurs qu’on a calculés sur une image</a:t>
            </a:r>
            <a:endParaRPr b="1" sz="2400">
              <a:solidFill>
                <a:srgbClr val="98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0" y="1378650"/>
            <a:ext cx="5376800" cy="29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00" y="1638375"/>
            <a:ext cx="3331200" cy="232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131200" y="594675"/>
            <a:ext cx="852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Calcul des descripteurs “features”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209925" y="1378650"/>
            <a:ext cx="8869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Choisir des descripteurs</a:t>
            </a: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pertinents par rapport à la tâche</a:t>
            </a: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 : forme, couleur, texture, …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Invariants aux manipulations géométriques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4005450" y="2963025"/>
            <a:ext cx="4962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Source Sans Pro"/>
                <a:ea typeface="Source Sans Pro"/>
                <a:cs typeface="Source Sans Pro"/>
                <a:sym typeface="Source Sans Pro"/>
              </a:rPr>
              <a:t>Exemple de descripteurs pertinents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Couleur : taux de jaune, vert, noir, …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Forme : Courbure, sphéricité, linéarité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Mesures : Longueur, diamètres aux extrémités, au centre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0" y="2873774"/>
            <a:ext cx="1609175" cy="1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802" y="2911575"/>
            <a:ext cx="2100762" cy="15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152400" y="527175"/>
            <a:ext cx="852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Deep Learning/apprentissage profond ???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137100" y="1122150"/>
            <a:ext cx="86730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Un réseau de neurones particulier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○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Une structure plus dense et plus complexe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○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Plusieurs connexions entre les neuron</a:t>
            </a: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Nécessite beaucoup de données et de la puissance de calcul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800" y="3146250"/>
            <a:ext cx="4938075" cy="18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137100" y="1122150"/>
            <a:ext cx="71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Annotation d’images en fonction des différentes classes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31200" y="1564200"/>
            <a:ext cx="80553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Des bases d’apprentissage, de validation et de test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fonctions d’activation des couches cachées et de sortie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 fonction de coût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Char char="●"/>
            </a:pPr>
            <a:r>
              <a:rPr lang="fr" sz="2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Une fonction d’optimisation</a:t>
            </a:r>
            <a:endParaRPr sz="2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Un taux d’apprentissage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"/>
              <a:buChar char="●"/>
            </a:pPr>
            <a:r>
              <a:rPr lang="fr" sz="2100">
                <a:latin typeface="Source Sans Pro"/>
                <a:ea typeface="Source Sans Pro"/>
                <a:cs typeface="Source Sans Pro"/>
                <a:sym typeface="Source Sans Pro"/>
              </a:rPr>
              <a:t>Évaluation de l’apprentissage</a:t>
            </a:r>
            <a:endParaRPr sz="2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131200" y="595500"/>
            <a:ext cx="89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avec un RN : MLP ou DL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105400" y="509625"/>
            <a:ext cx="881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Apprentissage supervisé : </a:t>
            </a:r>
            <a:r>
              <a:rPr b="1" lang="fr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Métriques de performance</a:t>
            </a:r>
            <a:endParaRPr b="1"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0" y="1785750"/>
            <a:ext cx="5167200" cy="303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650" y="1915100"/>
            <a:ext cx="3502950" cy="27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152400" y="527175"/>
            <a:ext cx="881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Illustration de l’architecture d’un CNN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15232"/>
          <a:stretch/>
        </p:blipFill>
        <p:spPr>
          <a:xfrm>
            <a:off x="600375" y="1320750"/>
            <a:ext cx="7765377" cy="3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152400" y="450975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convolution, fonction de pooling, ...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137100" y="1045950"/>
            <a:ext cx="86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Convolution : réduit les dimensions de l’image de sortie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0" y="1594275"/>
            <a:ext cx="7334317" cy="30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372000" y="4633039"/>
            <a:ext cx="256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</a:rPr>
              <a:t>Convolution d’une matrice 2D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3125" y="1933175"/>
            <a:ext cx="91440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2"/>
                </a:solidFill>
              </a:rPr>
              <a:t>Quelques notions en vision par ordinateur</a:t>
            </a:r>
            <a:endParaRPr sz="3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125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43625" y="144325"/>
            <a:ext cx="8883000" cy="141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152400" y="450975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convolution, fonction de pooling, ...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137100" y="1045950"/>
            <a:ext cx="86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Convolution : réduit les dimensions de l’image de sortie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0" y="1594275"/>
            <a:ext cx="2920361" cy="12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746" y="1532800"/>
            <a:ext cx="3420179" cy="140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72000" y="2804239"/>
            <a:ext cx="256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</a:rPr>
              <a:t>Convolution d’une matrice 2D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5159766" y="2857020"/>
            <a:ext cx="256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2"/>
                </a:solidFill>
              </a:rPr>
              <a:t>Convolution d’une image couleur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4375" y="3765375"/>
            <a:ext cx="443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Fonctions de pooling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425" y="3405145"/>
            <a:ext cx="2307707" cy="16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152400" y="450975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convolution, fonction de pooling, ...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00" y="1314875"/>
            <a:ext cx="4903763" cy="3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152400" y="527175"/>
            <a:ext cx="880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Deep Learning (DL) vs Machine learning classique (MLP)</a:t>
            </a:r>
            <a:endParaRPr b="1" sz="2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625" y="1341375"/>
            <a:ext cx="6081341" cy="36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131200" y="595500"/>
            <a:ext cx="89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Classification d’images avec un RN : MLP ou DL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600" y="1159375"/>
            <a:ext cx="4669974" cy="39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152400" y="527175"/>
            <a:ext cx="886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Comment mettre en place de l’apprentissage artificiel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137100" y="1112175"/>
            <a:ext cx="886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Programmation : Python, C/C++, Matlab, …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Framework : Keras, Tensorflow, Pytorch, Caffe,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Modèles déjà pré-entraînés : Yolo, Mask-RCNN, ...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122" y="2771775"/>
            <a:ext cx="5048782" cy="22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464150" y="2044775"/>
            <a:ext cx="50697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2F2F2F"/>
                </a:solidFill>
              </a:rPr>
              <a:t>Ce qu’il faut retenir de cette présentation ?</a:t>
            </a:r>
            <a:endParaRPr sz="2800">
              <a:solidFill>
                <a:srgbClr val="2F2F2F"/>
              </a:solidFill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13125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143625" y="144325"/>
            <a:ext cx="8883000" cy="141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332925"/>
            <a:ext cx="2457881" cy="32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/>
        </p:nvSpPr>
        <p:spPr>
          <a:xfrm>
            <a:off x="152400" y="527175"/>
            <a:ext cx="852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 résumé ...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61575" y="1274550"/>
            <a:ext cx="9082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La vision par ordinateur est une branche de l’IA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Données traitées et/ou produites sont visuelles : images, vidéos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Tâches de classification, de tri, d’aide à la décision, …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61575" y="2899425"/>
            <a:ext cx="9082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Beaucoup d’algorithmes sont basés sur le fonctionnement du SVH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Le système visuel humain n’est pas toujours objectif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Un algorithme doit apprendre le gap sémantique, n’a pas d’émotions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Les résultats doivent être évalués de façon rigoureuse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/>
        </p:nvSpPr>
        <p:spPr>
          <a:xfrm>
            <a:off x="152400" y="527175"/>
            <a:ext cx="852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 deep learning</a:t>
            </a:r>
            <a:r>
              <a:rPr b="1" lang="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...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61575" y="1122150"/>
            <a:ext cx="9082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Le Deep Learning est un cas particulier des réseaux de neurones</a:t>
            </a: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L’hypothèse de départ est de mimer le fonctionnement humain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Nécessite beaucoup de données pour “apprendre” les biais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Nécessite beaucoup de ressources matérielles pour fonctionner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06950" y="3102600"/>
            <a:ext cx="9082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Plusieurs tâches sont possibles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Classification, régression, segmentation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Génération de données : images, vidéos à partir de données synthétiques ou réelles , ...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278625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Place à la pratique 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vision artificielle : définition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09925" y="1378650"/>
            <a:ext cx="8620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Domaine scientifique qui traite de la façon dont les ordinateurs peuvent acquérir la compréhension des images et des vidéos 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○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Branche de l’intelligence artificielle : Classification, segmentation, ...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○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Algorithmes inspirés du système visuel humain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○"/>
            </a:pP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Utilisation de capteurs 2D, 3D dans les spectres visible et invisible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fr"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Domaines connexes : neurobiologie, robotique, physique des matériaux, traitement du signal, informatique, …</a:t>
            </a:r>
            <a:r>
              <a:rPr lang="fr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 spectre d’ondes électro-magnétique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5" y="1380300"/>
            <a:ext cx="6260225" cy="254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125" y="4145075"/>
            <a:ext cx="3969875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7875" y="2842750"/>
            <a:ext cx="1786250" cy="17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vision artificielle : quelques applications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209925" y="1378650"/>
            <a:ext cx="8620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Tout ce qui peut exploiter, produire des images ou des vidéos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○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Aide à la décision en industrie, dans la santé, …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○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Aide à la navigation en robotique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○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Numérisation de documents : Reconnaissance de caractères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Véhicules autonomes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Classifications d’images, Reconnaissance de visages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fr" sz="2000">
                <a:latin typeface="Source Sans Pro"/>
                <a:ea typeface="Source Sans Pro"/>
                <a:cs typeface="Source Sans Pro"/>
                <a:sym typeface="Source Sans Pro"/>
              </a:rPr>
              <a:t>...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perception humaine (1)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3307" l="8069" r="7342" t="2183"/>
          <a:stretch/>
        </p:blipFill>
        <p:spPr>
          <a:xfrm>
            <a:off x="4008350" y="1154675"/>
            <a:ext cx="5135651" cy="32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0" y="1327325"/>
            <a:ext cx="395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fr" sz="1800">
                <a:latin typeface="Source Sans Pro"/>
                <a:ea typeface="Source Sans Pro"/>
                <a:cs typeface="Source Sans Pro"/>
                <a:sym typeface="Source Sans Pro"/>
              </a:rPr>
              <a:t>64% cônes “rouge” : cônes 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fr" sz="1800">
                <a:latin typeface="Source Sans Pro"/>
                <a:ea typeface="Source Sans Pro"/>
                <a:cs typeface="Source Sans Pro"/>
                <a:sym typeface="Source Sans Pro"/>
              </a:rPr>
              <a:t>32% de cônes “vert” : cônes M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fr" sz="1800">
                <a:latin typeface="Source Sans Pro"/>
                <a:ea typeface="Source Sans Pro"/>
                <a:cs typeface="Source Sans Pro"/>
                <a:sym typeface="Source Sans Pro"/>
              </a:rPr>
              <a:t>2-7% de cônes “bleu” : cônes 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792650" y="-1498350"/>
            <a:ext cx="5911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-1826" l="17250" r="23651" t="5161"/>
          <a:stretch/>
        </p:blipFill>
        <p:spPr>
          <a:xfrm>
            <a:off x="446150" y="2647950"/>
            <a:ext cx="2652689" cy="24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perception humaine (2) 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09925" y="1378650"/>
            <a:ext cx="86205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Capteur : la rétine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fr" sz="1900">
                <a:latin typeface="Source Sans Pro"/>
                <a:ea typeface="Source Sans Pro"/>
                <a:cs typeface="Source Sans Pro"/>
                <a:sym typeface="Source Sans Pro"/>
              </a:rPr>
              <a:t>Les cônes qui permettent de percevoir la lumière du jour et les couleurs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fr" sz="1900">
                <a:latin typeface="Source Sans Pro"/>
                <a:ea typeface="Source Sans Pro"/>
                <a:cs typeface="Source Sans Pro"/>
                <a:sym typeface="Source Sans Pro"/>
              </a:rPr>
              <a:t>Les bâtonnets qui nous donnent une vision des formes dans l’obscurité</a:t>
            </a:r>
            <a:endParaRPr sz="1300">
              <a:solidFill>
                <a:srgbClr val="2F2F2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Canal de transmission : Nerf optique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Source Sans Pro"/>
              <a:buChar char="○"/>
            </a:pPr>
            <a:r>
              <a:rPr lang="fr" sz="1900">
                <a:latin typeface="Source Sans Pro"/>
                <a:ea typeface="Source Sans Pro"/>
                <a:cs typeface="Source Sans Pro"/>
                <a:sym typeface="Source Sans Pro"/>
              </a:rPr>
              <a:t>Transmission de la rétine au cerveau</a:t>
            </a:r>
            <a:endParaRPr sz="1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●"/>
            </a:pPr>
            <a:r>
              <a:rPr lang="fr" sz="2200">
                <a:latin typeface="Source Sans Pro"/>
                <a:ea typeface="Source Sans Pro"/>
                <a:cs typeface="Source Sans Pro"/>
                <a:sym typeface="Source Sans Pro"/>
              </a:rPr>
              <a:t>Traitement de la donnée : Cortex visuel humain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 caméra : modèle sténopé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0" y="467115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 title="1_MaxLensMod_CG_1500x6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500"/>
            <a:ext cx="4207000" cy="31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400" y="1943275"/>
            <a:ext cx="4673575" cy="198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131200" y="595500"/>
            <a:ext cx="85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Distorsion</a:t>
            </a:r>
            <a:r>
              <a:rPr b="1" lang="fr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radiale et correction : quelques cas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1651800" y="0"/>
            <a:ext cx="7492200" cy="472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500"/>
            <a:ext cx="4073700" cy="14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000" y="1363500"/>
            <a:ext cx="4757700" cy="14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52350"/>
            <a:ext cx="4073699" cy="14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000" y="2986350"/>
            <a:ext cx="4757699" cy="14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